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3a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"/>
          <p:cNvPicPr/>
          <p:nvPr/>
        </p:nvPicPr>
        <p:blipFill>
          <a:blip r:embed="rId2"/>
          <a:stretch/>
        </p:blipFill>
        <p:spPr>
          <a:xfrm>
            <a:off x="6373080" y="369000"/>
            <a:ext cx="5384880" cy="6119280"/>
          </a:xfrm>
          <a:prstGeom prst="rect">
            <a:avLst/>
          </a:prstGeom>
          <a:ln>
            <a:noFill/>
          </a:ln>
        </p:spPr>
      </p:pic>
      <p:pic>
        <p:nvPicPr>
          <p:cNvPr id="1" name="Picture 9" descr=""/>
          <p:cNvPicPr/>
          <p:nvPr/>
        </p:nvPicPr>
        <p:blipFill>
          <a:blip r:embed="rId3"/>
          <a:stretch/>
        </p:blipFill>
        <p:spPr>
          <a:xfrm>
            <a:off x="388080" y="356400"/>
            <a:ext cx="4137120" cy="96336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776520" y="6120720"/>
            <a:ext cx="319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47b8d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Join the conversation #devseccon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11" descr=""/>
          <p:cNvPicPr/>
          <p:nvPr/>
        </p:nvPicPr>
        <p:blipFill>
          <a:blip r:embed="rId4"/>
          <a:stretch/>
        </p:blipFill>
        <p:spPr>
          <a:xfrm>
            <a:off x="545040" y="6120000"/>
            <a:ext cx="251280" cy="251280"/>
          </a:xfrm>
          <a:prstGeom prst="rect">
            <a:avLst/>
          </a:prstGeom>
          <a:ln>
            <a:noFill/>
          </a:ln>
        </p:spPr>
      </p:pic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5920" cy="2387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6" descr=""/>
          <p:cNvPicPr/>
          <p:nvPr/>
        </p:nvPicPr>
        <p:blipFill>
          <a:blip r:embed="rId2"/>
          <a:srcRect l="2457" t="0" r="-1697" b="0"/>
          <a:stretch/>
        </p:blipFill>
        <p:spPr>
          <a:xfrm>
            <a:off x="9808920" y="6186240"/>
            <a:ext cx="2329920" cy="54648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"/>
          <p:cNvPicPr/>
          <p:nvPr/>
        </p:nvPicPr>
        <p:blipFill>
          <a:blip r:embed="rId2"/>
          <a:srcRect l="2457" t="0" r="-1697" b="0"/>
          <a:stretch/>
        </p:blipFill>
        <p:spPr>
          <a:xfrm>
            <a:off x="9808920" y="6186240"/>
            <a:ext cx="2329920" cy="546480"/>
          </a:xfrm>
          <a:prstGeom prst="rect">
            <a:avLst/>
          </a:prstGeom>
          <a:ln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3a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4" descr=""/>
          <p:cNvPicPr/>
          <p:nvPr/>
        </p:nvPicPr>
        <p:blipFill>
          <a:blip r:embed="rId2"/>
          <a:stretch/>
        </p:blipFill>
        <p:spPr>
          <a:xfrm>
            <a:off x="388080" y="356400"/>
            <a:ext cx="4137120" cy="963360"/>
          </a:xfrm>
          <a:prstGeom prst="rect">
            <a:avLst/>
          </a:prstGeom>
          <a:ln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776520" y="6120720"/>
            <a:ext cx="319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47b8d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Join the conversation #devseccon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Picture 17" descr=""/>
          <p:cNvPicPr/>
          <p:nvPr/>
        </p:nvPicPr>
        <p:blipFill>
          <a:blip r:embed="rId3"/>
          <a:stretch/>
        </p:blipFill>
        <p:spPr>
          <a:xfrm>
            <a:off x="545040" y="6120000"/>
            <a:ext cx="251280" cy="251280"/>
          </a:xfrm>
          <a:prstGeom prst="rect">
            <a:avLst/>
          </a:prstGeom>
          <a:ln>
            <a:noFill/>
          </a:ln>
        </p:spPr>
      </p:pic>
      <p:sp>
        <p:nvSpPr>
          <p:cNvPr id="11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://www.linkedin.com/in/sjsadowski" TargetMode="External"/><Relationship Id="rId2" Type="http://schemas.openxmlformats.org/officeDocument/2006/relationships/hyperlink" Target="mailto:stephen.sadowski@icfolson.com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3a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61880" y="4299120"/>
            <a:ext cx="546732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By Stephen Sadowski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461880" y="2096280"/>
            <a:ext cx="5467320" cy="194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r>
              <a:rPr b="1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Securely Automating Infrastructure in the Cloud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Git for SCM/GitLab for UI &amp; Access Management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Jenkins for CI/CD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Terraform &amp; Packer for IaC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InSpec for infrastructure configuration testing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Chef12 for Configuration Management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ELK - full HA cluster for logging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Sensu for Monitoring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PagerDuty for Alerting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097280" y="640080"/>
            <a:ext cx="55569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 we picked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Treat every engineer like a developer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Treat every object in the infrastructure like 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097280" y="640080"/>
            <a:ext cx="818604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about the details?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2086200" y="3200400"/>
            <a:ext cx="2668320" cy="318492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6065640" y="3200400"/>
            <a:ext cx="2437920" cy="320004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Every environment starts with a new group in GitLab and projects initialized with default configurations and build pipelines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Environments are then configured with the appropriate access credentials for the provider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Our providers are legion!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Cloud First class: AWS/Azure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Cloud Second class: Rackspace Cloud, GCE,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On-prem (tertiary): vSphere, OpenStack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1097280" y="640080"/>
            <a:ext cx="76953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That's great, but how?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7223760" y="4114800"/>
            <a:ext cx="879120" cy="87912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8321040" y="4114800"/>
            <a:ext cx="731160" cy="73116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3"/>
          <a:stretch/>
        </p:blipFill>
        <p:spPr>
          <a:xfrm>
            <a:off x="8686800" y="4846320"/>
            <a:ext cx="711720" cy="63180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4"/>
          <a:stretch/>
        </p:blipFill>
        <p:spPr>
          <a:xfrm>
            <a:off x="7863840" y="4846320"/>
            <a:ext cx="639720" cy="63972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5"/>
          <a:stretch/>
        </p:blipFill>
        <p:spPr>
          <a:xfrm>
            <a:off x="7315200" y="5577840"/>
            <a:ext cx="789480" cy="52236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6"/>
          <a:stretch/>
        </p:blipFill>
        <p:spPr>
          <a:xfrm>
            <a:off x="8138160" y="5459400"/>
            <a:ext cx="941040" cy="94104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Define with Terraform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Created on infrastructure provider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Bootstrapped in to config management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Tested with InSpec for compliance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097280" y="640080"/>
            <a:ext cx="416088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Initialisation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691920" y="4532400"/>
            <a:ext cx="1319400" cy="131940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3108960" y="4389120"/>
            <a:ext cx="1702080" cy="170208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/>
        </p:blipFill>
        <p:spPr>
          <a:xfrm>
            <a:off x="8412480" y="4754880"/>
            <a:ext cx="3184560" cy="83196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4"/>
          <a:stretch/>
        </p:blipFill>
        <p:spPr>
          <a:xfrm>
            <a:off x="5704560" y="4430520"/>
            <a:ext cx="1610280" cy="176148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5"/>
          <a:stretch/>
        </p:blipFill>
        <p:spPr>
          <a:xfrm>
            <a:off x="2427840" y="5029200"/>
            <a:ext cx="497880" cy="49788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6"/>
          <a:stretch/>
        </p:blipFill>
        <p:spPr>
          <a:xfrm>
            <a:off x="5079600" y="5029200"/>
            <a:ext cx="497880" cy="49788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7"/>
          <a:stretch/>
        </p:blipFill>
        <p:spPr>
          <a:xfrm>
            <a:off x="7589520" y="5029200"/>
            <a:ext cx="497880" cy="49788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Instances defined in config management (chef12)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Tie instances to monitoring/appropriate checks (sensu)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Log all related data (ELK)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097280" y="640080"/>
            <a:ext cx="47127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Configuration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3616560" y="4754880"/>
            <a:ext cx="497880" cy="497880"/>
          </a:xfrm>
          <a:prstGeom prst="rect">
            <a:avLst/>
          </a:prstGeom>
          <a:ln>
            <a:noFill/>
          </a:ln>
        </p:spPr>
      </p:pic>
      <p:pic>
        <p:nvPicPr>
          <p:cNvPr id="206" name="" descr=""/>
          <p:cNvPicPr/>
          <p:nvPr/>
        </p:nvPicPr>
        <p:blipFill>
          <a:blip r:embed="rId2"/>
          <a:stretch/>
        </p:blipFill>
        <p:spPr>
          <a:xfrm>
            <a:off x="1680840" y="4114800"/>
            <a:ext cx="1702080" cy="170208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3"/>
          <a:stretch/>
        </p:blipFill>
        <p:spPr>
          <a:xfrm>
            <a:off x="4480560" y="4206240"/>
            <a:ext cx="1610280" cy="176148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4"/>
          <a:stretch/>
        </p:blipFill>
        <p:spPr>
          <a:xfrm>
            <a:off x="6583680" y="4073760"/>
            <a:ext cx="497880" cy="49788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5"/>
          <a:stretch/>
        </p:blipFill>
        <p:spPr>
          <a:xfrm>
            <a:off x="6583680" y="5353920"/>
            <a:ext cx="497880" cy="49788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6"/>
          <a:stretch/>
        </p:blipFill>
        <p:spPr>
          <a:xfrm>
            <a:off x="7863840" y="3789000"/>
            <a:ext cx="1111680" cy="965520"/>
          </a:xfrm>
          <a:prstGeom prst="rect">
            <a:avLst/>
          </a:prstGeom>
          <a:ln>
            <a:noFill/>
          </a:ln>
        </p:spPr>
      </p:pic>
      <p:pic>
        <p:nvPicPr>
          <p:cNvPr id="211" name="" descr=""/>
          <p:cNvPicPr/>
          <p:nvPr/>
        </p:nvPicPr>
        <p:blipFill>
          <a:blip r:embed="rId7"/>
          <a:stretch/>
        </p:blipFill>
        <p:spPr>
          <a:xfrm>
            <a:off x="7772400" y="5019480"/>
            <a:ext cx="2925720" cy="110556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All instances are registered for periodic scanning by our security team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Quarterly red teaming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097280" y="640080"/>
            <a:ext cx="589824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Post-initialisation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4145040" y="3383280"/>
            <a:ext cx="3901320" cy="292572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Communications are locked down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https where required,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ssh by default, accounts limited, best practices (key only, no root)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ACLs defined to limit origin traffic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Defined security policy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Client Exceptions require sign off by Security &amp; 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No Exceptions of internal origin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1097280" y="640080"/>
            <a:ext cx="29343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Security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Minimum necessary access: devs have access to development environments only, non technical personnel have NO access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Infrastructure changes/deployments handled through Jenkins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Code/Applications deployed through whatever build tool the applications team uses (Usually Bamboo or Travis)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097280" y="640080"/>
            <a:ext cx="66193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Security Continued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Base images built to a hardening standard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Machines are scanned for compliance along the build pipelines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Communication is secured (TLS/SSH/SCP)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Keys are encrypted (GPG) with passwords stored separately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Data objects for configuration management are encrypted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851040" y="612000"/>
            <a:ext cx="1030428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Q: What about other security?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Best internal support (KB, understanding)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Most compatible with other parts of the org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Best trade-offs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Best overall needs for OUR org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You should find what works for you and run with 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097280" y="640080"/>
            <a:ext cx="738288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So... why not tool X?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548640" y="4889880"/>
            <a:ext cx="1828440" cy="114480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2651760" y="4794840"/>
            <a:ext cx="2658960" cy="123984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5760720" y="4852080"/>
            <a:ext cx="3017160" cy="106416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4"/>
          <a:stretch/>
        </p:blipFill>
        <p:spPr>
          <a:xfrm>
            <a:off x="9128880" y="5124600"/>
            <a:ext cx="2666520" cy="72720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5"/>
          <a:stretch/>
        </p:blipFill>
        <p:spPr>
          <a:xfrm>
            <a:off x="9784080" y="4804920"/>
            <a:ext cx="1321200" cy="132120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the industry since 1994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Currently Sr. Architect &amp; Director, Managed Services, Olson Digital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Find me on twitter: @sj_sadowski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linkedin: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http://www.linkedin.com/in/sjsadowski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email me: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stephen.sadowski@icfolson.com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email me at my less than professional address: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stephen+cons@clyx.io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731520" y="548640"/>
            <a:ext cx="5540400" cy="102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about me...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Lack of client buy-in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Developer demands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Signal v. Noise (Monitoring/Alerting)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Knowledge sharing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1097280" y="640080"/>
            <a:ext cx="551880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problems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959400" y="4297680"/>
            <a:ext cx="2789280" cy="1803960"/>
          </a:xfrm>
          <a:prstGeom prst="rect">
            <a:avLst/>
          </a:prstGeom>
          <a:ln>
            <a:noFill/>
          </a:ln>
        </p:spPr>
      </p:pic>
      <p:pic>
        <p:nvPicPr>
          <p:cNvPr id="231" name="" descr=""/>
          <p:cNvPicPr/>
          <p:nvPr/>
        </p:nvPicPr>
        <p:blipFill>
          <a:blip r:embed="rId2"/>
          <a:stretch/>
        </p:blipFill>
        <p:spPr>
          <a:xfrm>
            <a:off x="4937760" y="4297680"/>
            <a:ext cx="2377800" cy="1823760"/>
          </a:xfrm>
          <a:prstGeom prst="rect">
            <a:avLst/>
          </a:prstGeom>
          <a:ln>
            <a:noFill/>
          </a:ln>
        </p:spPr>
      </p:pic>
      <p:pic>
        <p:nvPicPr>
          <p:cNvPr id="232" name="" descr=""/>
          <p:cNvPicPr/>
          <p:nvPr/>
        </p:nvPicPr>
        <p:blipFill>
          <a:blip r:embed="rId3"/>
          <a:stretch/>
        </p:blipFill>
        <p:spPr>
          <a:xfrm>
            <a:off x="8446320" y="4297680"/>
            <a:ext cx="2434680" cy="182592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Better education for both internal orgs and clients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Reduction of noise by tuning our alerts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Better compliance and inspection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Giving back!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1097280" y="640080"/>
            <a:ext cx="500544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FUTURE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1737360" y="4297680"/>
            <a:ext cx="1737000" cy="173700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4511520" y="4135680"/>
            <a:ext cx="2986200" cy="199044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3"/>
          <a:stretch/>
        </p:blipFill>
        <p:spPr>
          <a:xfrm>
            <a:off x="8412480" y="4309920"/>
            <a:ext cx="2317320" cy="154188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3031920" y="2234880"/>
            <a:ext cx="6127560" cy="238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20000"/>
              </a:lnSpc>
            </a:pPr>
            <a:r>
              <a:rPr b="1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Thank you!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3379680" y="1828800"/>
            <a:ext cx="8232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I hope you will all walk away saying "well, I already knew that," because it means you already have at least the knowledge, now you can think about blueprints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For those who don't, I my hope is that there are at least no surprises.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731520" y="548640"/>
            <a:ext cx="4980960" cy="102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Expectations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548640" y="2011680"/>
            <a:ext cx="2830680" cy="384768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545040" y="365040"/>
            <a:ext cx="1109232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2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Not a "how-to" guide so much as a "how we did" guide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4050360" y="2377440"/>
            <a:ext cx="3904560" cy="390456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45040" y="8229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Everything revolves around the idea of "minimum necessary access" and "do it securely or don't do it"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4172760" y="1690200"/>
            <a:ext cx="3233520" cy="452736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Worked to understand our security 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Knowing how we could manage our infrastructure was key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Further, understanding our automation tools from the bottom up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1097280" y="640080"/>
            <a:ext cx="64483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did we start?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3383280" y="4023360"/>
            <a:ext cx="4388760" cy="235836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545040" y="1825560"/>
            <a:ext cx="77756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We know what we built (image, right)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What we knew we needed: auditable, repeatable process that integrated as fully as possible in to our environment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What could we keep, what could we throw away - and what did we need that was new?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1097280" y="640080"/>
            <a:ext cx="378000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Next steps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8412480" y="1280160"/>
            <a:ext cx="3017160" cy="461376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Configuration Management (Chef11)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Monitoring (Zabbix),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Centralised logging (ELK - single node)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Alerting (PagerDuty)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1097280" y="640080"/>
            <a:ext cx="462600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 we had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889560" y="4064760"/>
            <a:ext cx="1884600" cy="206136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3383280" y="4206240"/>
            <a:ext cx="1812960" cy="182844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3"/>
          <a:stretch/>
        </p:blipFill>
        <p:spPr>
          <a:xfrm>
            <a:off x="5577840" y="4389120"/>
            <a:ext cx="3475800" cy="131364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4"/>
          <a:stretch/>
        </p:blipFill>
        <p:spPr>
          <a:xfrm>
            <a:off x="9692640" y="4402800"/>
            <a:ext cx="1266120" cy="126612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Better monitoring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Better logging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Infrastructure automation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Better configuration management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Auditing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Code management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1097280" y="640080"/>
            <a:ext cx="589680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 we needed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7589520" y="1825560"/>
            <a:ext cx="4297320" cy="32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2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Application>LibreOffice/5.0.6.2$Linux_X86_64 LibreOffice_project/00$Build-2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2016-09-25T12:57:10Z</dcterms:created>
  <dc:creator>DevSecCon Ltd</dc:creator>
  <dc:language>en-US</dc:language>
  <dcterms:modified xsi:type="dcterms:W3CDTF">2016-10-20T08:23:08Z</dcterms:modified>
  <cp:revision>17</cp:revision>
  <dc:title>DevSecCon London 2016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15.0026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</vt:i4>
  </property>
</Properties>
</file>